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4B335-E890-4E28-A818-71B96210E6A7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21971-D494-434B-8010-945A9FCEE0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252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627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06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884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141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97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70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3176C9C6-C07C-4C4F-89AD-BFF274001E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019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3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4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89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47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7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30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14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8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473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357430"/>
            <a:ext cx="9144000" cy="258373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accent2"/>
                </a:solidFill>
              </a:rPr>
              <a:t>Оценка стоимости компании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Часть 3 – оценка стоимости основных средств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6237312"/>
            <a:ext cx="6429420" cy="504056"/>
          </a:xfrm>
        </p:spPr>
        <p:txBody>
          <a:bodyPr/>
          <a:lstStyle/>
          <a:p>
            <a:pPr lvl="0" eaLnBrk="1" hangingPunct="1"/>
            <a:r>
              <a:rPr lang="ru-RU" sz="1800" dirty="0">
                <a:solidFill>
                  <a:schemeClr val="accent2"/>
                </a:solidFill>
              </a:rPr>
              <a:t>Москва, 2020/2021</a:t>
            </a:r>
          </a:p>
        </p:txBody>
      </p:sp>
      <p:pic>
        <p:nvPicPr>
          <p:cNvPr id="6" name="Picture 2" descr="http://mirbis.ru/bitrix/templates/mirbis/images/logo.png">
            <a:extLst>
              <a:ext uri="{FF2B5EF4-FFF2-40B4-BE49-F238E27FC236}">
                <a16:creationId xmlns:a16="http://schemas.microsoft.com/office/drawing/2014/main" xmlns="" id="{6AB6835D-5971-45A8-8DF5-3A2DCC62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00" y="21663"/>
            <a:ext cx="17716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5FBEF810-CF4A-4782-8674-587B902C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672" y="0"/>
            <a:ext cx="7524328" cy="68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333399"/>
                </a:solidFill>
              </a:rPr>
              <a:t>Московская международная высшая школа бизнеса </a:t>
            </a:r>
            <a:r>
              <a:rPr lang="ru-RU" sz="2000" kern="0" dirty="0" err="1">
                <a:solidFill>
                  <a:srgbClr val="333399"/>
                </a:solidFill>
              </a:rPr>
              <a:t>МИРБИС</a:t>
            </a:r>
            <a:endParaRPr lang="ru-RU" sz="2000" kern="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8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3)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44000" cy="6069354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endParaRPr lang="ru-RU" sz="1200" b="1" i="1" dirty="0"/>
          </a:p>
          <a:p>
            <a:pPr marL="0" indent="0">
              <a:buNone/>
            </a:pPr>
            <a:r>
              <a:rPr lang="ru-RU" sz="1200" b="1" i="1" dirty="0"/>
              <a:t>1. Как изменится рыночная стоимость земельного участка, если увеличится его кадастровая стоимость?</a:t>
            </a:r>
          </a:p>
          <a:p>
            <a:r>
              <a:rPr lang="ru-RU" sz="1200" dirty="0"/>
              <a:t>Уменьшится</a:t>
            </a:r>
          </a:p>
          <a:p>
            <a:r>
              <a:rPr lang="ru-RU" sz="1200" dirty="0"/>
              <a:t>Увеличится</a:t>
            </a:r>
          </a:p>
          <a:p>
            <a:r>
              <a:rPr lang="ru-RU" sz="1200" dirty="0"/>
              <a:t>Не изменится</a:t>
            </a:r>
          </a:p>
          <a:p>
            <a:r>
              <a:rPr lang="ru-RU" sz="1200" dirty="0"/>
              <a:t>Не хватает данных</a:t>
            </a:r>
          </a:p>
          <a:p>
            <a:pPr marL="0" indent="0">
              <a:buNone/>
            </a:pPr>
            <a:endParaRPr lang="ru-RU" sz="1200" b="1" i="1" dirty="0"/>
          </a:p>
          <a:p>
            <a:pPr marL="0" indent="0">
              <a:buNone/>
            </a:pPr>
            <a:r>
              <a:rPr lang="ru-RU" sz="1200" b="1" i="1" dirty="0"/>
              <a:t>2. Указать формулу определения стоимости земельного участка по методу капитализации земельной ренты.</a:t>
            </a:r>
          </a:p>
          <a:p>
            <a:r>
              <a:rPr lang="ru-RU" sz="1200" dirty="0"/>
              <a:t>стоимость единого объекта недвижимости - стоимость капитальных улучшений, приносящих рентный доход</a:t>
            </a:r>
          </a:p>
          <a:p>
            <a:r>
              <a:rPr lang="ru-RU" sz="1200" dirty="0"/>
              <a:t>земельная рента / коэффициент капитализации</a:t>
            </a:r>
          </a:p>
          <a:p>
            <a:r>
              <a:rPr lang="ru-RU" sz="1200" dirty="0"/>
              <a:t>земельная рента х коэффициент капитализации</a:t>
            </a:r>
          </a:p>
          <a:p>
            <a:r>
              <a:rPr lang="ru-RU" sz="1200" dirty="0"/>
              <a:t>земельная рента / коэффициент капитализации х (1 - ставка налога на прибыль)</a:t>
            </a:r>
          </a:p>
          <a:p>
            <a:r>
              <a:rPr lang="ru-RU" sz="1200" dirty="0"/>
              <a:t>земельная рента * ставка дисконтирования</a:t>
            </a:r>
          </a:p>
          <a:p>
            <a:pPr marL="0" indent="0">
              <a:buNone/>
            </a:pPr>
            <a:endParaRPr lang="ru-RU" sz="1200" b="1" i="1" dirty="0"/>
          </a:p>
          <a:p>
            <a:pPr marL="0" indent="0">
              <a:buNone/>
            </a:pPr>
            <a:r>
              <a:rPr lang="ru-RU" sz="1200" b="1" i="1" dirty="0"/>
              <a:t>3. Укажите правильный порядок расчета текущей стоимости реверсии объекта при дисконтировании на конец периода:</a:t>
            </a:r>
            <a:endParaRPr lang="ru-RU" sz="1200" dirty="0"/>
          </a:p>
          <a:p>
            <a:r>
              <a:rPr lang="ru-RU" sz="1200" dirty="0" err="1"/>
              <a:t>ЧОД</a:t>
            </a:r>
            <a:r>
              <a:rPr lang="ru-RU" sz="1200" dirty="0"/>
              <a:t> первого </a:t>
            </a:r>
            <a:r>
              <a:rPr lang="ru-RU" sz="1200" dirty="0" err="1"/>
              <a:t>постпрогнозного</a:t>
            </a:r>
            <a:r>
              <a:rPr lang="ru-RU" sz="1200" dirty="0"/>
              <a:t> года делится на коэффициент капитализации</a:t>
            </a:r>
          </a:p>
          <a:p>
            <a:r>
              <a:rPr lang="ru-RU" sz="1200" dirty="0" err="1"/>
              <a:t>ЧОД</a:t>
            </a:r>
            <a:r>
              <a:rPr lang="ru-RU" sz="1200" dirty="0"/>
              <a:t> первого </a:t>
            </a:r>
            <a:r>
              <a:rPr lang="ru-RU" sz="1200" dirty="0" err="1"/>
              <a:t>постпрогнозного</a:t>
            </a:r>
            <a:r>
              <a:rPr lang="ru-RU" sz="1200" dirty="0"/>
              <a:t> года делится на коэффициент капитализации и дисконтируется по дисконтному множителю для середины </a:t>
            </a:r>
            <a:r>
              <a:rPr lang="ru-RU" sz="1200" dirty="0" err="1"/>
              <a:t>постпрогнозного</a:t>
            </a:r>
            <a:r>
              <a:rPr lang="ru-RU" sz="1200" dirty="0"/>
              <a:t> года</a:t>
            </a:r>
          </a:p>
          <a:p>
            <a:r>
              <a:rPr lang="ru-RU" sz="1200" dirty="0" err="1"/>
              <a:t>ЧОД</a:t>
            </a:r>
            <a:r>
              <a:rPr lang="ru-RU" sz="1200" dirty="0"/>
              <a:t> первого </a:t>
            </a:r>
            <a:r>
              <a:rPr lang="ru-RU" sz="1200" dirty="0" err="1"/>
              <a:t>постпрогнозного</a:t>
            </a:r>
            <a:r>
              <a:rPr lang="ru-RU" sz="1200" dirty="0"/>
              <a:t> года делится на коэффициент капитализации и дисконтируется по дисконтному множителю последнего прогнозного года</a:t>
            </a:r>
          </a:p>
          <a:p>
            <a:r>
              <a:rPr lang="ru-RU" sz="1200" dirty="0" err="1"/>
              <a:t>ЧОД</a:t>
            </a:r>
            <a:r>
              <a:rPr lang="ru-RU" sz="1200" dirty="0"/>
              <a:t> последнего прогнозного года делится на коэффициент капитализации и дисконтируется по дисконтному множителю последнего прогнозного года</a:t>
            </a:r>
          </a:p>
          <a:p>
            <a:r>
              <a:rPr lang="ru-RU" sz="1200" dirty="0" err="1"/>
              <a:t>ЧОД</a:t>
            </a:r>
            <a:r>
              <a:rPr lang="ru-RU" sz="1200" dirty="0"/>
              <a:t> последнего прогнозного года, увеличенный на годовой темп роста, делится на коэффициент капитализации и дисконтируется по дисконтному множителю первого </a:t>
            </a:r>
            <a:r>
              <a:rPr lang="ru-RU" sz="1200" dirty="0" err="1"/>
              <a:t>постпрогнозного</a:t>
            </a:r>
            <a:r>
              <a:rPr lang="ru-RU" sz="1200" dirty="0"/>
              <a:t> года</a:t>
            </a:r>
          </a:p>
          <a:p>
            <a:r>
              <a:rPr lang="ru-RU" sz="1200" dirty="0" err="1"/>
              <a:t>ЧОД</a:t>
            </a:r>
            <a:r>
              <a:rPr lang="ru-RU" sz="1200" dirty="0"/>
              <a:t> первого </a:t>
            </a:r>
            <a:r>
              <a:rPr lang="ru-RU" sz="1200" dirty="0" err="1"/>
              <a:t>постпрогнозного</a:t>
            </a:r>
            <a:r>
              <a:rPr lang="ru-RU" sz="1200" dirty="0"/>
              <a:t> года делится на коэффициент капитализации и дисконтируется по дисконтному множителю для конца </a:t>
            </a:r>
            <a:r>
              <a:rPr lang="ru-RU" sz="1200" dirty="0" err="1"/>
              <a:t>постпрогнозного</a:t>
            </a:r>
            <a:r>
              <a:rPr lang="ru-RU" sz="1200" dirty="0"/>
              <a:t> года</a:t>
            </a:r>
          </a:p>
        </p:txBody>
      </p:sp>
    </p:spTree>
    <p:extLst>
      <p:ext uri="{BB962C8B-B14F-4D97-AF65-F5344CB8AC3E}">
        <p14:creationId xmlns:p14="http://schemas.microsoft.com/office/powerpoint/2010/main" val="1985147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3)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44000" cy="6167842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400" b="1" i="1" dirty="0"/>
              <a:t>4. Дисконтный множитель (ДМ) на начало периода рассчитывается по формуле (Y – ставка дисконтирования, n – номер периода):</a:t>
            </a:r>
          </a:p>
          <a:p>
            <a:r>
              <a:rPr lang="ru-RU" sz="1400" dirty="0"/>
              <a:t>ДМ = (</a:t>
            </a:r>
            <a:r>
              <a:rPr lang="ru-RU" sz="1400" dirty="0" err="1"/>
              <a:t>1+Y</a:t>
            </a:r>
            <a:r>
              <a:rPr lang="ru-RU" sz="1400" dirty="0"/>
              <a:t>) ^(n-0.5)</a:t>
            </a:r>
          </a:p>
          <a:p>
            <a:r>
              <a:rPr lang="ru-RU" sz="1400" dirty="0"/>
              <a:t>ДМ = 1/(</a:t>
            </a:r>
            <a:r>
              <a:rPr lang="ru-RU" sz="1400" dirty="0" err="1"/>
              <a:t>1+Y</a:t>
            </a:r>
            <a:r>
              <a:rPr lang="ru-RU" sz="1400" dirty="0"/>
              <a:t>) ^(n-1)</a:t>
            </a:r>
          </a:p>
          <a:p>
            <a:r>
              <a:rPr lang="ru-RU" sz="1400" dirty="0"/>
              <a:t>ДМ = 1/(</a:t>
            </a:r>
            <a:r>
              <a:rPr lang="ru-RU" sz="1400" dirty="0" err="1"/>
              <a:t>1+Y</a:t>
            </a:r>
            <a:r>
              <a:rPr lang="ru-RU" sz="1400" dirty="0"/>
              <a:t>) ^(n-0.5)</a:t>
            </a:r>
          </a:p>
          <a:p>
            <a:r>
              <a:rPr lang="ru-RU" sz="1400" dirty="0"/>
              <a:t>ДМ = (</a:t>
            </a:r>
            <a:r>
              <a:rPr lang="ru-RU" sz="1400" dirty="0" err="1"/>
              <a:t>1+Y</a:t>
            </a:r>
            <a:r>
              <a:rPr lang="ru-RU" sz="1400" dirty="0"/>
              <a:t>) ^n</a:t>
            </a:r>
          </a:p>
          <a:p>
            <a:r>
              <a:rPr lang="ru-RU" sz="1400" dirty="0"/>
              <a:t>ДМ = 1/(</a:t>
            </a:r>
            <a:r>
              <a:rPr lang="ru-RU" sz="1400" dirty="0" err="1"/>
              <a:t>1+Y</a:t>
            </a:r>
            <a:r>
              <a:rPr lang="ru-RU" sz="1400" dirty="0"/>
              <a:t>) ^n</a:t>
            </a:r>
          </a:p>
          <a:p>
            <a:r>
              <a:rPr lang="ru-RU" sz="1400" dirty="0"/>
              <a:t>ДМ = (</a:t>
            </a:r>
            <a:r>
              <a:rPr lang="ru-RU" sz="1400" dirty="0" err="1"/>
              <a:t>1+Y</a:t>
            </a:r>
            <a:r>
              <a:rPr lang="ru-RU" sz="1400" dirty="0"/>
              <a:t>) ^(n-1)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5. Указать формулу расчета фактора фонда возмещения (выбор из списка).</a:t>
            </a:r>
          </a:p>
          <a:p>
            <a:r>
              <a:rPr lang="ru-RU" sz="1400" dirty="0" err="1"/>
              <a:t>SFF</a:t>
            </a:r>
            <a:r>
              <a:rPr lang="ru-RU" sz="1400" dirty="0"/>
              <a:t> = ((</a:t>
            </a:r>
            <a:r>
              <a:rPr lang="ru-RU" sz="1400" dirty="0" err="1"/>
              <a:t>1+i</a:t>
            </a:r>
            <a:r>
              <a:rPr lang="ru-RU" sz="1400" dirty="0"/>
              <a:t>)^n - 1) / i</a:t>
            </a:r>
          </a:p>
          <a:p>
            <a:r>
              <a:rPr lang="ru-RU" sz="1400" dirty="0" err="1"/>
              <a:t>SFF</a:t>
            </a:r>
            <a:r>
              <a:rPr lang="ru-RU" sz="1400" dirty="0"/>
              <a:t> = 1 / ((</a:t>
            </a:r>
            <a:r>
              <a:rPr lang="ru-RU" sz="1400" dirty="0" err="1"/>
              <a:t>1+i</a:t>
            </a:r>
            <a:r>
              <a:rPr lang="ru-RU" sz="1400" dirty="0"/>
              <a:t>)^n - 1)</a:t>
            </a:r>
          </a:p>
          <a:p>
            <a:r>
              <a:rPr lang="ru-RU" sz="1400" dirty="0" err="1"/>
              <a:t>SFF</a:t>
            </a:r>
            <a:r>
              <a:rPr lang="ru-RU" sz="1400" dirty="0"/>
              <a:t> = i / ((</a:t>
            </a:r>
            <a:r>
              <a:rPr lang="ru-RU" sz="1400" dirty="0" err="1"/>
              <a:t>1+i</a:t>
            </a:r>
            <a:r>
              <a:rPr lang="ru-RU" sz="1400" dirty="0"/>
              <a:t>)^n - 1)</a:t>
            </a:r>
          </a:p>
          <a:p>
            <a:r>
              <a:rPr lang="ru-RU" sz="1400" dirty="0" err="1"/>
              <a:t>SFF</a:t>
            </a:r>
            <a:r>
              <a:rPr lang="ru-RU" sz="1400" dirty="0"/>
              <a:t> = i / (1 - (</a:t>
            </a:r>
            <a:r>
              <a:rPr lang="ru-RU" sz="1400" dirty="0" err="1"/>
              <a:t>1+i</a:t>
            </a:r>
            <a:r>
              <a:rPr lang="ru-RU" sz="1400" dirty="0"/>
              <a:t>)^n)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6. По какой формуле рассчитывается средний месячный цепной ценовой индекс (h) (</a:t>
            </a:r>
            <a:r>
              <a:rPr lang="ru-RU" sz="1400" b="1" i="1" dirty="0" err="1"/>
              <a:t>ЦО</a:t>
            </a:r>
            <a:r>
              <a:rPr lang="ru-RU" sz="1400" b="1" i="1" dirty="0"/>
              <a:t> – цена объекта в нулевом месяце, </a:t>
            </a:r>
            <a:r>
              <a:rPr lang="ru-RU" sz="1400" b="1" i="1" dirty="0" err="1"/>
              <a:t>Цn</a:t>
            </a:r>
            <a:r>
              <a:rPr lang="ru-RU" sz="1400" b="1" i="1" dirty="0"/>
              <a:t> – цена объекта в n-ом месяце, n – количество месяцев)?</a:t>
            </a:r>
          </a:p>
          <a:p>
            <a:r>
              <a:rPr lang="ru-RU" sz="1400" dirty="0"/>
              <a:t>h = (</a:t>
            </a:r>
            <a:r>
              <a:rPr lang="ru-RU" sz="1400" dirty="0" err="1"/>
              <a:t>Цn</a:t>
            </a:r>
            <a:r>
              <a:rPr lang="ru-RU" sz="1400" dirty="0"/>
              <a:t> – </a:t>
            </a:r>
            <a:r>
              <a:rPr lang="ru-RU" sz="1400" dirty="0" err="1"/>
              <a:t>Ц0</a:t>
            </a:r>
            <a:r>
              <a:rPr lang="ru-RU" sz="1400" dirty="0"/>
              <a:t>)^(1/n)</a:t>
            </a:r>
          </a:p>
          <a:p>
            <a:r>
              <a:rPr lang="ru-RU" sz="1400" dirty="0"/>
              <a:t>h = (</a:t>
            </a:r>
            <a:r>
              <a:rPr lang="ru-RU" sz="1400" dirty="0" err="1"/>
              <a:t>Цn</a:t>
            </a:r>
            <a:r>
              <a:rPr lang="ru-RU" sz="1400" dirty="0"/>
              <a:t> / </a:t>
            </a:r>
            <a:r>
              <a:rPr lang="ru-RU" sz="1400" dirty="0" err="1"/>
              <a:t>Ц0</a:t>
            </a:r>
            <a:r>
              <a:rPr lang="ru-RU" sz="1400" dirty="0"/>
              <a:t>)/n</a:t>
            </a:r>
          </a:p>
          <a:p>
            <a:r>
              <a:rPr lang="ru-RU" sz="1400" dirty="0"/>
              <a:t>h = (</a:t>
            </a:r>
            <a:r>
              <a:rPr lang="ru-RU" sz="1400" dirty="0" err="1"/>
              <a:t>Цn</a:t>
            </a:r>
            <a:r>
              <a:rPr lang="ru-RU" sz="1400" dirty="0"/>
              <a:t> – </a:t>
            </a:r>
            <a:r>
              <a:rPr lang="ru-RU" sz="1400" dirty="0" err="1"/>
              <a:t>Ц0</a:t>
            </a:r>
            <a:r>
              <a:rPr lang="ru-RU" sz="1400" dirty="0"/>
              <a:t>)^n</a:t>
            </a:r>
          </a:p>
          <a:p>
            <a:r>
              <a:rPr lang="ru-RU" sz="1400" dirty="0"/>
              <a:t>h = (</a:t>
            </a:r>
            <a:r>
              <a:rPr lang="ru-RU" sz="1400" dirty="0" err="1"/>
              <a:t>Цn</a:t>
            </a:r>
            <a:r>
              <a:rPr lang="ru-RU" sz="1400" dirty="0"/>
              <a:t> – </a:t>
            </a:r>
            <a:r>
              <a:rPr lang="ru-RU" sz="1400" dirty="0" err="1"/>
              <a:t>Ц0</a:t>
            </a:r>
            <a:r>
              <a:rPr lang="ru-RU" sz="1400" dirty="0"/>
              <a:t>)/n</a:t>
            </a:r>
          </a:p>
          <a:p>
            <a:r>
              <a:rPr lang="ru-RU" sz="1400" dirty="0"/>
              <a:t>h = (</a:t>
            </a:r>
            <a:r>
              <a:rPr lang="ru-RU" sz="1400" dirty="0" err="1"/>
              <a:t>Цn</a:t>
            </a:r>
            <a:r>
              <a:rPr lang="ru-RU" sz="1400" dirty="0"/>
              <a:t> / </a:t>
            </a:r>
            <a:r>
              <a:rPr lang="ru-RU" sz="1400" dirty="0" err="1"/>
              <a:t>Ц0</a:t>
            </a:r>
            <a:r>
              <a:rPr lang="ru-RU" sz="1400" dirty="0"/>
              <a:t>)^n</a:t>
            </a:r>
          </a:p>
          <a:p>
            <a:r>
              <a:rPr lang="ru-RU" sz="1400" dirty="0"/>
              <a:t>h = (</a:t>
            </a:r>
            <a:r>
              <a:rPr lang="ru-RU" sz="1400" dirty="0" err="1"/>
              <a:t>Цn</a:t>
            </a:r>
            <a:r>
              <a:rPr lang="ru-RU" sz="1400" dirty="0"/>
              <a:t>/</a:t>
            </a:r>
            <a:r>
              <a:rPr lang="ru-RU" sz="1400" dirty="0" err="1"/>
              <a:t>Ц0</a:t>
            </a:r>
            <a:r>
              <a:rPr lang="ru-RU" sz="1400" dirty="0"/>
              <a:t>)^(1/n)</a:t>
            </a:r>
          </a:p>
        </p:txBody>
      </p:sp>
    </p:spTree>
    <p:extLst>
      <p:ext uri="{BB962C8B-B14F-4D97-AF65-F5344CB8AC3E}">
        <p14:creationId xmlns:p14="http://schemas.microsoft.com/office/powerpoint/2010/main" val="630500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3)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44000" cy="6297108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400" b="1" i="1" dirty="0"/>
              <a:t>7. Указать формулу расчета коэффициента торможения при следующих обозначениях: </a:t>
            </a:r>
            <a:r>
              <a:rPr lang="ru-RU" sz="1400" b="1" i="1" dirty="0" err="1"/>
              <a:t>Si</a:t>
            </a:r>
            <a:r>
              <a:rPr lang="ru-RU" sz="1400" b="1" i="1" dirty="0"/>
              <a:t> - стоимость i-</a:t>
            </a:r>
            <a:r>
              <a:rPr lang="ru-RU" sz="1400" b="1" i="1" dirty="0" err="1"/>
              <a:t>го</a:t>
            </a:r>
            <a:r>
              <a:rPr lang="ru-RU" sz="1400" b="1" i="1" dirty="0"/>
              <a:t> объекта-аналога, </a:t>
            </a:r>
            <a:r>
              <a:rPr lang="ru-RU" sz="1400" b="1" i="1" dirty="0" err="1"/>
              <a:t>Xi</a:t>
            </a:r>
            <a:r>
              <a:rPr lang="ru-RU" sz="1400" b="1" i="1" dirty="0"/>
              <a:t> - значение ценообразующего параметра i-</a:t>
            </a:r>
            <a:r>
              <a:rPr lang="ru-RU" sz="1400" b="1" i="1" dirty="0" err="1"/>
              <a:t>го</a:t>
            </a:r>
            <a:r>
              <a:rPr lang="ru-RU" sz="1400" b="1" i="1" dirty="0"/>
              <a:t> объекта-аналога.</a:t>
            </a:r>
          </a:p>
          <a:p>
            <a:r>
              <a:rPr lang="ru-RU" sz="1400" dirty="0"/>
              <a:t>b = </a:t>
            </a:r>
            <a:r>
              <a:rPr lang="ru-RU" sz="1400" dirty="0" err="1"/>
              <a:t>ln</a:t>
            </a:r>
            <a:r>
              <a:rPr lang="ru-RU" sz="1400" dirty="0"/>
              <a:t>(</a:t>
            </a:r>
            <a:r>
              <a:rPr lang="ru-RU" sz="1400" dirty="0" err="1"/>
              <a:t>S1</a:t>
            </a:r>
            <a:r>
              <a:rPr lang="ru-RU" sz="1400" dirty="0"/>
              <a:t>/</a:t>
            </a:r>
            <a:r>
              <a:rPr lang="ru-RU" sz="1400" dirty="0" err="1"/>
              <a:t>S2</a:t>
            </a:r>
            <a:r>
              <a:rPr lang="ru-RU" sz="1400" dirty="0"/>
              <a:t>) / </a:t>
            </a:r>
            <a:r>
              <a:rPr lang="ru-RU" sz="1400" dirty="0" err="1"/>
              <a:t>ln</a:t>
            </a:r>
            <a:r>
              <a:rPr lang="ru-RU" sz="1400" dirty="0"/>
              <a:t> (</a:t>
            </a:r>
            <a:r>
              <a:rPr lang="ru-RU" sz="1400" dirty="0" err="1"/>
              <a:t>X1</a:t>
            </a:r>
            <a:r>
              <a:rPr lang="ru-RU" sz="1400" dirty="0"/>
              <a:t>/</a:t>
            </a:r>
            <a:r>
              <a:rPr lang="ru-RU" sz="1400" dirty="0" err="1"/>
              <a:t>X2</a:t>
            </a:r>
            <a:r>
              <a:rPr lang="ru-RU" sz="1400" dirty="0"/>
              <a:t>)</a:t>
            </a:r>
          </a:p>
          <a:p>
            <a:r>
              <a:rPr lang="ru-RU" sz="1400" dirty="0"/>
              <a:t>b = </a:t>
            </a:r>
            <a:r>
              <a:rPr lang="ru-RU" sz="1400" dirty="0" err="1"/>
              <a:t>log</a:t>
            </a:r>
            <a:r>
              <a:rPr lang="ru-RU" sz="1400" dirty="0"/>
              <a:t>(</a:t>
            </a:r>
            <a:r>
              <a:rPr lang="ru-RU" sz="1400" dirty="0" err="1"/>
              <a:t>S1</a:t>
            </a:r>
            <a:r>
              <a:rPr lang="ru-RU" sz="1400" dirty="0"/>
              <a:t>/</a:t>
            </a:r>
            <a:r>
              <a:rPr lang="ru-RU" sz="1400" dirty="0" err="1"/>
              <a:t>S2</a:t>
            </a:r>
            <a:r>
              <a:rPr lang="ru-RU" sz="1400" dirty="0"/>
              <a:t>) / </a:t>
            </a:r>
            <a:r>
              <a:rPr lang="ru-RU" sz="1400" dirty="0" err="1"/>
              <a:t>log</a:t>
            </a:r>
            <a:r>
              <a:rPr lang="ru-RU" sz="1400" dirty="0"/>
              <a:t> (</a:t>
            </a:r>
            <a:r>
              <a:rPr lang="ru-RU" sz="1400" dirty="0" err="1"/>
              <a:t>X1</a:t>
            </a:r>
            <a:r>
              <a:rPr lang="ru-RU" sz="1400" dirty="0"/>
              <a:t>/</a:t>
            </a:r>
            <a:r>
              <a:rPr lang="ru-RU" sz="1400" dirty="0" err="1"/>
              <a:t>X2</a:t>
            </a:r>
            <a:r>
              <a:rPr lang="ru-RU" sz="1400" dirty="0"/>
              <a:t>)</a:t>
            </a:r>
          </a:p>
          <a:p>
            <a:r>
              <a:rPr lang="ru-RU" sz="1400" dirty="0"/>
              <a:t>b = </a:t>
            </a:r>
            <a:r>
              <a:rPr lang="ru-RU" sz="1400" dirty="0" err="1"/>
              <a:t>ln</a:t>
            </a:r>
            <a:r>
              <a:rPr lang="ru-RU" sz="1400" dirty="0"/>
              <a:t>(</a:t>
            </a:r>
            <a:r>
              <a:rPr lang="ru-RU" sz="1400" dirty="0" err="1"/>
              <a:t>S1</a:t>
            </a:r>
            <a:r>
              <a:rPr lang="ru-RU" sz="1400" dirty="0"/>
              <a:t>/</a:t>
            </a:r>
            <a:r>
              <a:rPr lang="ru-RU" sz="1400" dirty="0" err="1"/>
              <a:t>X1</a:t>
            </a:r>
            <a:r>
              <a:rPr lang="ru-RU" sz="1400" dirty="0"/>
              <a:t>) / </a:t>
            </a:r>
            <a:r>
              <a:rPr lang="ru-RU" sz="1400" dirty="0" err="1"/>
              <a:t>ln</a:t>
            </a:r>
            <a:r>
              <a:rPr lang="ru-RU" sz="1400" dirty="0"/>
              <a:t> (</a:t>
            </a:r>
            <a:r>
              <a:rPr lang="ru-RU" sz="1400" dirty="0" err="1"/>
              <a:t>S2</a:t>
            </a:r>
            <a:r>
              <a:rPr lang="ru-RU" sz="1400" dirty="0"/>
              <a:t>/</a:t>
            </a:r>
            <a:r>
              <a:rPr lang="ru-RU" sz="1400" dirty="0" err="1"/>
              <a:t>X2</a:t>
            </a:r>
            <a:r>
              <a:rPr lang="ru-RU" sz="1400" dirty="0"/>
              <a:t>)</a:t>
            </a:r>
          </a:p>
          <a:p>
            <a:r>
              <a:rPr lang="ru-RU" sz="1400" dirty="0"/>
              <a:t>b = </a:t>
            </a:r>
            <a:r>
              <a:rPr lang="ru-RU" sz="1400" dirty="0" err="1"/>
              <a:t>ln</a:t>
            </a:r>
            <a:r>
              <a:rPr lang="ru-RU" sz="1400" dirty="0"/>
              <a:t>(</a:t>
            </a:r>
            <a:r>
              <a:rPr lang="ru-RU" sz="1400" dirty="0" err="1"/>
              <a:t>S1</a:t>
            </a:r>
            <a:r>
              <a:rPr lang="ru-RU" sz="1400" dirty="0"/>
              <a:t>/</a:t>
            </a:r>
            <a:r>
              <a:rPr lang="ru-RU" sz="1400" dirty="0" err="1"/>
              <a:t>S2</a:t>
            </a:r>
            <a:r>
              <a:rPr lang="ru-RU" sz="1400" dirty="0"/>
              <a:t>) / </a:t>
            </a:r>
            <a:r>
              <a:rPr lang="ru-RU" sz="1400" dirty="0" err="1"/>
              <a:t>ln</a:t>
            </a:r>
            <a:r>
              <a:rPr lang="ru-RU" sz="1400" dirty="0"/>
              <a:t> (</a:t>
            </a:r>
            <a:r>
              <a:rPr lang="ru-RU" sz="1400" dirty="0" err="1"/>
              <a:t>X2</a:t>
            </a:r>
            <a:r>
              <a:rPr lang="ru-RU" sz="1400" dirty="0"/>
              <a:t>/</a:t>
            </a:r>
            <a:r>
              <a:rPr lang="ru-RU" sz="1400" dirty="0" err="1"/>
              <a:t>X1</a:t>
            </a:r>
            <a:r>
              <a:rPr lang="ru-RU" sz="1400" dirty="0"/>
              <a:t>)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 algn="just">
              <a:buNone/>
            </a:pPr>
            <a:r>
              <a:rPr lang="ru-RU" sz="1400" b="1" i="1" dirty="0"/>
              <a:t>8. Известна рыночная стоимость оборудования (РС), совокупный износ в процентах (ИС). По какой формуле можно определить затраты на замещение (</a:t>
            </a:r>
            <a:r>
              <a:rPr lang="ru-RU" sz="1400" b="1" i="1" dirty="0" err="1"/>
              <a:t>ЗЗ</a:t>
            </a:r>
            <a:r>
              <a:rPr lang="ru-RU" sz="1400" b="1" i="1" dirty="0"/>
              <a:t>) нового оборудования?</a:t>
            </a:r>
          </a:p>
          <a:p>
            <a:r>
              <a:rPr lang="ru-RU" sz="1400" dirty="0" err="1"/>
              <a:t>ЗЗ</a:t>
            </a:r>
            <a:r>
              <a:rPr lang="ru-RU" sz="1400" dirty="0"/>
              <a:t> = РС / (1 - ИС)</a:t>
            </a:r>
          </a:p>
          <a:p>
            <a:r>
              <a:rPr lang="ru-RU" sz="1400" dirty="0" err="1"/>
              <a:t>ЗЗ</a:t>
            </a:r>
            <a:r>
              <a:rPr lang="ru-RU" sz="1400" dirty="0"/>
              <a:t> = РС + ИС</a:t>
            </a:r>
          </a:p>
          <a:p>
            <a:r>
              <a:rPr lang="ru-RU" sz="1400" dirty="0" err="1"/>
              <a:t>ЗЗ</a:t>
            </a:r>
            <a:r>
              <a:rPr lang="ru-RU" sz="1400" dirty="0"/>
              <a:t> = РС / ИС</a:t>
            </a:r>
          </a:p>
          <a:p>
            <a:r>
              <a:rPr lang="ru-RU" sz="1400" dirty="0" err="1"/>
              <a:t>ЗЗ</a:t>
            </a:r>
            <a:r>
              <a:rPr lang="ru-RU" sz="1400" dirty="0"/>
              <a:t> = РС * (1 - ИС)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9. Каково соотношение ставки капитализации и ставки дисконтирования при условии, что оборудование сломано, а темпы роста стоимости на такое оборудование отсутствуют?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ответа:</a:t>
            </a:r>
          </a:p>
          <a:p>
            <a:r>
              <a:rPr lang="ru-RU" sz="1400" dirty="0"/>
              <a:t>СК = </a:t>
            </a:r>
            <a:r>
              <a:rPr lang="ru-RU" sz="1400" dirty="0" err="1"/>
              <a:t>СД</a:t>
            </a:r>
            <a:r>
              <a:rPr lang="ru-RU" sz="1400" dirty="0"/>
              <a:t> + возврат по Рингу</a:t>
            </a:r>
          </a:p>
          <a:p>
            <a:r>
              <a:rPr lang="ru-RU" sz="1400" dirty="0"/>
              <a:t>СК = </a:t>
            </a:r>
            <a:r>
              <a:rPr lang="ru-RU" sz="1400" dirty="0" err="1"/>
              <a:t>СД</a:t>
            </a:r>
            <a:r>
              <a:rPr lang="ru-RU" sz="1400" dirty="0"/>
              <a:t> + возврат по </a:t>
            </a:r>
            <a:r>
              <a:rPr lang="ru-RU" sz="1400" dirty="0" err="1"/>
              <a:t>Хоскольду</a:t>
            </a:r>
            <a:endParaRPr lang="ru-RU" sz="1400" dirty="0"/>
          </a:p>
          <a:p>
            <a:r>
              <a:rPr lang="ru-RU" sz="1400" dirty="0"/>
              <a:t>СК = </a:t>
            </a:r>
            <a:r>
              <a:rPr lang="ru-RU" sz="1400" dirty="0" err="1"/>
              <a:t>СД</a:t>
            </a:r>
            <a:r>
              <a:rPr lang="ru-RU" sz="1400" dirty="0"/>
              <a:t> + возврат по </a:t>
            </a:r>
            <a:r>
              <a:rPr lang="ru-RU" sz="1400" dirty="0" err="1"/>
              <a:t>Инвуду</a:t>
            </a:r>
            <a:endParaRPr lang="ru-RU" sz="1400" dirty="0"/>
          </a:p>
          <a:p>
            <a:r>
              <a:rPr lang="ru-RU" sz="1400" dirty="0"/>
              <a:t>СК = </a:t>
            </a:r>
            <a:r>
              <a:rPr lang="ru-RU" sz="1400" dirty="0" err="1"/>
              <a:t>СД</a:t>
            </a:r>
            <a:r>
              <a:rPr lang="ru-RU" sz="1400" dirty="0"/>
              <a:t> + норма возврата</a:t>
            </a:r>
          </a:p>
          <a:p>
            <a:r>
              <a:rPr lang="ru-RU" sz="1400" dirty="0"/>
              <a:t>СК = </a:t>
            </a:r>
            <a:r>
              <a:rPr lang="ru-RU" sz="1400" dirty="0" err="1"/>
              <a:t>СД</a:t>
            </a:r>
            <a:r>
              <a:rPr lang="ru-RU" sz="1400" dirty="0"/>
              <a:t> - норма возврата</a:t>
            </a:r>
          </a:p>
          <a:p>
            <a:r>
              <a:rPr lang="ru-RU" sz="1400" dirty="0" err="1"/>
              <a:t>СД</a:t>
            </a:r>
            <a:r>
              <a:rPr lang="ru-RU" sz="1400" dirty="0"/>
              <a:t> = СК + норма возврата</a:t>
            </a:r>
          </a:p>
        </p:txBody>
      </p:sp>
    </p:spTree>
    <p:extLst>
      <p:ext uri="{BB962C8B-B14F-4D97-AF65-F5344CB8AC3E}">
        <p14:creationId xmlns:p14="http://schemas.microsoft.com/office/powerpoint/2010/main" val="707485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3)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44000" cy="6254020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 algn="just">
              <a:buNone/>
            </a:pPr>
            <a:r>
              <a:rPr lang="ru-RU" sz="1400" b="1" i="1" dirty="0"/>
              <a:t>10. Имеется «подержанное» оборудование (</a:t>
            </a:r>
            <a:r>
              <a:rPr lang="ru-RU" sz="1400" b="1" i="1" dirty="0" err="1"/>
              <a:t>Цан</a:t>
            </a:r>
            <a:r>
              <a:rPr lang="ru-RU" sz="1400" b="1" i="1" dirty="0"/>
              <a:t>). Указать формулу для определения условной цены оборудования (</a:t>
            </a:r>
            <a:r>
              <a:rPr lang="ru-RU" sz="1400" b="1" i="1" dirty="0" err="1"/>
              <a:t>Цус</a:t>
            </a:r>
            <a:r>
              <a:rPr lang="ru-RU" sz="1400" b="1" i="1" dirty="0"/>
              <a:t>) в состоянии как нового, на которое не оказывает влияние коэффициент физического износа (</a:t>
            </a:r>
            <a:r>
              <a:rPr lang="ru-RU" sz="1400" b="1" i="1" dirty="0" err="1"/>
              <a:t>Кфиз.ан</a:t>
            </a:r>
            <a:r>
              <a:rPr lang="ru-RU" sz="1400" b="1" i="1" dirty="0"/>
              <a:t>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 err="1"/>
              <a:t>Цус</a:t>
            </a:r>
            <a:r>
              <a:rPr lang="ru-RU" sz="1400" dirty="0"/>
              <a:t> = </a:t>
            </a:r>
            <a:r>
              <a:rPr lang="ru-RU" sz="1400" dirty="0" err="1"/>
              <a:t>Цан</a:t>
            </a:r>
            <a:r>
              <a:rPr lang="ru-RU" sz="1400" dirty="0"/>
              <a:t> / </a:t>
            </a:r>
            <a:r>
              <a:rPr lang="ru-RU" sz="1400" dirty="0" err="1"/>
              <a:t>Кфиз.ан</a:t>
            </a:r>
            <a:endParaRPr lang="ru-RU" sz="1400" dirty="0"/>
          </a:p>
          <a:p>
            <a:r>
              <a:rPr lang="ru-RU" sz="1400" dirty="0" err="1"/>
              <a:t>Цус</a:t>
            </a:r>
            <a:r>
              <a:rPr lang="ru-RU" sz="1400" dirty="0"/>
              <a:t> = </a:t>
            </a:r>
            <a:r>
              <a:rPr lang="ru-RU" sz="1400" dirty="0" err="1"/>
              <a:t>Цан</a:t>
            </a:r>
            <a:r>
              <a:rPr lang="ru-RU" sz="1400" dirty="0"/>
              <a:t> * </a:t>
            </a:r>
            <a:r>
              <a:rPr lang="ru-RU" sz="1400" dirty="0" err="1"/>
              <a:t>Кфиз.ан</a:t>
            </a:r>
            <a:endParaRPr lang="ru-RU" sz="1400" dirty="0"/>
          </a:p>
          <a:p>
            <a:r>
              <a:rPr lang="ru-RU" sz="1400" dirty="0" err="1"/>
              <a:t>Цус</a:t>
            </a:r>
            <a:r>
              <a:rPr lang="ru-RU" sz="1400" dirty="0"/>
              <a:t> = </a:t>
            </a:r>
            <a:r>
              <a:rPr lang="ru-RU" sz="1400" dirty="0" err="1"/>
              <a:t>Цан</a:t>
            </a:r>
            <a:r>
              <a:rPr lang="ru-RU" sz="1400" dirty="0"/>
              <a:t> / (1 – </a:t>
            </a:r>
            <a:r>
              <a:rPr lang="ru-RU" sz="1400" dirty="0" err="1"/>
              <a:t>Кфиз.ан</a:t>
            </a:r>
            <a:r>
              <a:rPr lang="ru-RU" sz="1400" dirty="0"/>
              <a:t>)</a:t>
            </a:r>
          </a:p>
          <a:p>
            <a:r>
              <a:rPr lang="ru-RU" sz="1400" dirty="0" err="1"/>
              <a:t>Цус</a:t>
            </a:r>
            <a:r>
              <a:rPr lang="ru-RU" sz="1400" dirty="0"/>
              <a:t> = </a:t>
            </a:r>
            <a:r>
              <a:rPr lang="ru-RU" sz="1400" dirty="0" err="1"/>
              <a:t>Цан</a:t>
            </a:r>
            <a:r>
              <a:rPr lang="ru-RU" sz="1400" dirty="0"/>
              <a:t> / (1 + </a:t>
            </a:r>
            <a:r>
              <a:rPr lang="ru-RU" sz="1400" dirty="0" err="1"/>
              <a:t>Кфиз.ан</a:t>
            </a:r>
            <a:r>
              <a:rPr lang="ru-RU" sz="1400" dirty="0"/>
              <a:t>)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b="1" i="1" dirty="0"/>
              <a:t>11. Расчет нормы возврата (НВ) капитала по методу Ринга производится по формуле:</a:t>
            </a:r>
          </a:p>
          <a:p>
            <a:r>
              <a:rPr lang="ru-RU" sz="1400" dirty="0"/>
              <a:t>НВ = (</a:t>
            </a:r>
            <a:r>
              <a:rPr lang="ru-RU" sz="1400" dirty="0" err="1"/>
              <a:t>1+Y</a:t>
            </a:r>
            <a:r>
              <a:rPr lang="ru-RU" sz="1400" dirty="0"/>
              <a:t>)/(</a:t>
            </a:r>
            <a:r>
              <a:rPr lang="ru-RU" sz="1400" dirty="0" err="1"/>
              <a:t>1+r</a:t>
            </a:r>
            <a:r>
              <a:rPr lang="ru-RU" sz="1400" dirty="0"/>
              <a:t>), где Y - ставка дохода на инвестиции, r - темп роста в долгосрочном периоде</a:t>
            </a:r>
          </a:p>
          <a:p>
            <a:r>
              <a:rPr lang="ru-RU" sz="1400" dirty="0"/>
              <a:t>НВ = 1/n, где n - оставшийся срок экономической жизни</a:t>
            </a:r>
          </a:p>
          <a:p>
            <a:r>
              <a:rPr lang="ru-RU" sz="1400" dirty="0"/>
              <a:t>НВ = 1/n, где n - эффективный возраст</a:t>
            </a:r>
          </a:p>
          <a:p>
            <a:r>
              <a:rPr lang="ru-RU" sz="1400" dirty="0"/>
              <a:t>НВ = Y + 1/n, где Y - ставка дохода на инвестиции, n - оставшийся срок экономической жизни</a:t>
            </a:r>
          </a:p>
          <a:p>
            <a:r>
              <a:rPr lang="ru-RU" sz="1400" dirty="0"/>
              <a:t>НВ = Y / ((</a:t>
            </a:r>
            <a:r>
              <a:rPr lang="ru-RU" sz="1400" dirty="0" err="1"/>
              <a:t>1+Y</a:t>
            </a:r>
            <a:r>
              <a:rPr lang="ru-RU" sz="1400" dirty="0"/>
              <a:t>)^n-1), где Y - ставка дохода на инвестиции, n - оставшийся срок экономической жизни</a:t>
            </a:r>
          </a:p>
          <a:p>
            <a:r>
              <a:rPr lang="ru-RU" sz="1400" dirty="0"/>
              <a:t>НВ = </a:t>
            </a:r>
            <a:r>
              <a:rPr lang="ru-RU" sz="1400" dirty="0" err="1"/>
              <a:t>Yrf</a:t>
            </a:r>
            <a:r>
              <a:rPr lang="ru-RU" sz="1400" dirty="0"/>
              <a:t> / ((</a:t>
            </a:r>
            <a:r>
              <a:rPr lang="ru-RU" sz="1400" dirty="0" err="1"/>
              <a:t>1+Yrf</a:t>
            </a:r>
            <a:r>
              <a:rPr lang="ru-RU" sz="1400" dirty="0"/>
              <a:t>)^n-1), где </a:t>
            </a:r>
            <a:r>
              <a:rPr lang="ru-RU" sz="1400" dirty="0" err="1"/>
              <a:t>Yrf</a:t>
            </a:r>
            <a:r>
              <a:rPr lang="ru-RU" sz="1400" dirty="0"/>
              <a:t> - безрисковая ставка дохода на инвестиции, n - оставшийся срок экономической жизни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12. Что входит в совокупный износ?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ответа:</a:t>
            </a:r>
          </a:p>
          <a:p>
            <a:r>
              <a:rPr lang="ru-RU" sz="1400" dirty="0"/>
              <a:t>физический, функциональный и моральный износы / устаревания</a:t>
            </a:r>
          </a:p>
          <a:p>
            <a:r>
              <a:rPr lang="ru-RU" sz="1400" dirty="0"/>
              <a:t>физический, экономический и внешний износы / устаревания</a:t>
            </a:r>
          </a:p>
          <a:p>
            <a:r>
              <a:rPr lang="ru-RU" sz="1400" dirty="0"/>
              <a:t>физический, функциональный, моральный и экономический износы / устаревания</a:t>
            </a:r>
          </a:p>
          <a:p>
            <a:r>
              <a:rPr lang="ru-RU" sz="1400" dirty="0"/>
              <a:t>физический, функциональный (моральный) и внешний (экономический) износы / устаревания</a:t>
            </a:r>
          </a:p>
        </p:txBody>
      </p:sp>
    </p:spTree>
    <p:extLst>
      <p:ext uri="{BB962C8B-B14F-4D97-AF65-F5344CB8AC3E}">
        <p14:creationId xmlns:p14="http://schemas.microsoft.com/office/powerpoint/2010/main" val="1161810259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Широкоэкранный</PresentationFormat>
  <Paragraphs>95</Paragraphs>
  <Slides>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Arial Black</vt:lpstr>
      <vt:lpstr>Calibri</vt:lpstr>
      <vt:lpstr>Оформление по умолчанию</vt:lpstr>
      <vt:lpstr>Оценка стоимости компании Часть 3 – оценка стоимости основных средств</vt:lpstr>
      <vt:lpstr>Вопросы/Задания (тема 3)</vt:lpstr>
      <vt:lpstr>Вопросы/Задания (тема 3)</vt:lpstr>
      <vt:lpstr>Вопросы/Задания (тема 3)</vt:lpstr>
      <vt:lpstr>Вопросы/Задания (тема 3)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стоимости компании Часть 3 – оценка стоимости основных средств</dc:title>
  <dc:creator>Анохина Анастасия Владимировна</dc:creator>
  <cp:lastModifiedBy>Анохина Анастасия Владимировна</cp:lastModifiedBy>
  <cp:revision>1</cp:revision>
  <dcterms:created xsi:type="dcterms:W3CDTF">2020-10-21T08:18:45Z</dcterms:created>
  <dcterms:modified xsi:type="dcterms:W3CDTF">2020-10-21T08:18:53Z</dcterms:modified>
</cp:coreProperties>
</file>